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9" r:id="rId3"/>
    <p:sldId id="258" r:id="rId4"/>
    <p:sldId id="260" r:id="rId5"/>
    <p:sldId id="261" r:id="rId6"/>
    <p:sldId id="265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C7C6E-D987-4BC2-B2D8-63BACEE952F9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6F72A-1A74-4D1D-AD71-A668489D53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779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6F72A-1A74-4D1D-AD71-A668489D537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315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645024"/>
            <a:ext cx="8094327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Консультирование педагогом - психологом родителей по вопросам направления на ПМПК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869160"/>
            <a:ext cx="7984976" cy="1752600"/>
          </a:xfrm>
        </p:spPr>
        <p:txBody>
          <a:bodyPr/>
          <a:lstStyle/>
          <a:p>
            <a:pPr algn="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Урычева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М.С., педагог-психолог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МАОУ «ОЦ «НЬЮТОН»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г.Челябинска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сихолог\Desktop\646609_gallery.worl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39" y="0"/>
            <a:ext cx="7120113" cy="40050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681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Стереотипы родителей</a:t>
            </a:r>
            <a:endParaRPr lang="ru-RU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«Моего ребёнка  отправляют на ПМПК. Но мы не пойдём! Ни за что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!»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«От нас школа избавляется»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«Мой ребёнок неудобный»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871" y="3140968"/>
            <a:ext cx="3684890" cy="38518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941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7859216" cy="346050"/>
          </a:xfrm>
        </p:spPr>
        <p:txBody>
          <a:bodyPr>
            <a:normAutofit fontScale="90000"/>
          </a:bodyPr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Страхи родителей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59828"/>
            <a:ext cx="8219256" cy="5001419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Родители часто бояться, что на ребенка повесят клеймо интеллектуально неполноценного или клеймо «душевно больного», что в свою очередь, негативно отразится на его жизни.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Родители боятся, что дети награждаются ярлыком «дурачок»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Отправят в коррекционную школу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На судьбе ребенка отразится диагноз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Будет испорчено личное дело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станет изгоем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Все узнают, что он не такой как все 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Получение дальнейшего образования после школы для них становится невозможным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Психиатр поставит на учет, «залечит»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661247"/>
            <a:ext cx="5472608" cy="1091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Психолог\Desktop\08152346.103206.2660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411268"/>
            <a:ext cx="3114735" cy="20258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10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363272" cy="5721499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Одним из направлений деятельности педагога-психолога является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консультирование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Оказание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психологической помощи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родителям, педагогам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 выстраивании работы с ребенком</a:t>
            </a:r>
          </a:p>
        </p:txBody>
      </p:sp>
      <p:pic>
        <p:nvPicPr>
          <p:cNvPr id="1026" name="Picture 2" descr="C:\Users\Психолог\Desktop\ftce-school-psychologist-test_118883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524217"/>
            <a:ext cx="4464496" cy="25112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Психолог\Desktop\img-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821220"/>
            <a:ext cx="2773145" cy="18481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73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Процесс консультирования</a:t>
            </a:r>
            <a:endParaRPr lang="ru-RU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Выявить уровень понимания родителями характера трудностей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 проблемы (придерживаемся техники «Хот-дог»)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Обсуждение причин нарушения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 проблемы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636912"/>
            <a:ext cx="1584176" cy="1584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Users\Психолог\Desktop\ov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013176"/>
            <a:ext cx="7344816" cy="15567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63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сихолог\Desktop\shake-hands-3487888_960_72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73595"/>
            <a:ext cx="3150350" cy="42004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6469912" y="1360711"/>
            <a:ext cx="1846504" cy="8907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ln>
                  <a:solidFill>
                    <a:schemeClr val="tx1"/>
                  </a:solidFill>
                </a:ln>
              </a:rPr>
              <a:t>Эмпатия</a:t>
            </a:r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569711" y="2600908"/>
            <a:ext cx="1770676" cy="9361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871082" y="2884294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n>
                  <a:solidFill>
                    <a:schemeClr val="tx1"/>
                  </a:solidFill>
                </a:ln>
                <a:solidFill>
                  <a:schemeClr val="lt1"/>
                </a:solidFill>
              </a:rPr>
              <a:t>Сочувствие</a:t>
            </a:r>
          </a:p>
        </p:txBody>
      </p:sp>
      <p:sp>
        <p:nvSpPr>
          <p:cNvPr id="10" name="Овал 9"/>
          <p:cNvSpPr/>
          <p:nvPr/>
        </p:nvSpPr>
        <p:spPr>
          <a:xfrm>
            <a:off x="6635351" y="4016708"/>
            <a:ext cx="1763802" cy="9361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871082" y="4277328"/>
            <a:ext cx="132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n>
                  <a:solidFill>
                    <a:schemeClr val="tx1"/>
                  </a:solidFill>
                </a:ln>
                <a:solidFill>
                  <a:schemeClr val="lt1"/>
                </a:solidFill>
              </a:rPr>
              <a:t>Понимание</a:t>
            </a:r>
          </a:p>
        </p:txBody>
      </p:sp>
      <p:sp>
        <p:nvSpPr>
          <p:cNvPr id="12" name="Овал 11"/>
          <p:cNvSpPr/>
          <p:nvPr/>
        </p:nvSpPr>
        <p:spPr>
          <a:xfrm>
            <a:off x="6667400" y="5191841"/>
            <a:ext cx="1800200" cy="98740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36896" y="5475227"/>
            <a:ext cx="1261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chemeClr val="tx1"/>
                  </a:solidFill>
                </a:ln>
                <a:solidFill>
                  <a:schemeClr val="lt1"/>
                </a:solidFill>
              </a:rPr>
              <a:t>Уважение</a:t>
            </a:r>
          </a:p>
        </p:txBody>
      </p:sp>
      <p:sp>
        <p:nvSpPr>
          <p:cNvPr id="14" name="Овал 13"/>
          <p:cNvSpPr/>
          <p:nvPr/>
        </p:nvSpPr>
        <p:spPr>
          <a:xfrm>
            <a:off x="753693" y="1412776"/>
            <a:ext cx="1728192" cy="8907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chemeClr val="tx1"/>
                  </a:solidFill>
                </a:ln>
              </a:rPr>
              <a:t>Позитивное отношение</a:t>
            </a:r>
            <a:endParaRPr lang="ru-RU" sz="1600" dirty="0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40723" y="2615013"/>
            <a:ext cx="1728192" cy="9361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868773" y="2884294"/>
            <a:ext cx="12971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n>
                  <a:solidFill>
                    <a:schemeClr val="tx1"/>
                  </a:solidFill>
                </a:ln>
                <a:solidFill>
                  <a:schemeClr val="lt1"/>
                </a:solidFill>
              </a:rPr>
              <a:t>Искренность</a:t>
            </a:r>
          </a:p>
        </p:txBody>
      </p:sp>
      <p:sp>
        <p:nvSpPr>
          <p:cNvPr id="17" name="Овал 16"/>
          <p:cNvSpPr/>
          <p:nvPr/>
        </p:nvSpPr>
        <p:spPr>
          <a:xfrm>
            <a:off x="691047" y="3993942"/>
            <a:ext cx="1728192" cy="9361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844933" y="4315483"/>
            <a:ext cx="14550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n>
                  <a:solidFill>
                    <a:schemeClr val="tx1"/>
                  </a:solidFill>
                </a:ln>
                <a:solidFill>
                  <a:schemeClr val="lt1"/>
                </a:solidFill>
              </a:rPr>
              <a:t>Конкретность</a:t>
            </a:r>
          </a:p>
        </p:txBody>
      </p:sp>
      <p:sp>
        <p:nvSpPr>
          <p:cNvPr id="19" name="Овал 18"/>
          <p:cNvSpPr/>
          <p:nvPr/>
        </p:nvSpPr>
        <p:spPr>
          <a:xfrm>
            <a:off x="662395" y="5243143"/>
            <a:ext cx="1910788" cy="9361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974976" y="5388029"/>
            <a:ext cx="1521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chemeClr val="tx1"/>
                  </a:solidFill>
                </a:ln>
                <a:solidFill>
                  <a:schemeClr val="lt1"/>
                </a:solidFill>
              </a:rPr>
              <a:t>Решение</a:t>
            </a:r>
            <a:r>
              <a:rPr lang="ru-RU" dirty="0" smtClean="0"/>
              <a:t> </a:t>
            </a:r>
          </a:p>
          <a:p>
            <a:r>
              <a:rPr lang="ru-RU" dirty="0">
                <a:ln>
                  <a:solidFill>
                    <a:schemeClr val="tx1"/>
                  </a:solidFill>
                </a:ln>
                <a:solidFill>
                  <a:schemeClr val="lt1"/>
                </a:solidFill>
              </a:rPr>
              <a:t>проблем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5049" y="332656"/>
            <a:ext cx="8568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j-lt"/>
                <a:ea typeface="+mj-ea"/>
                <a:cs typeface="+mj-cs"/>
              </a:rPr>
              <a:t>Эффективность</a:t>
            </a:r>
            <a:r>
              <a:rPr lang="ru-RU" sz="3600" dirty="0"/>
              <a:t> </a:t>
            </a:r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j-lt"/>
                <a:ea typeface="+mj-ea"/>
                <a:cs typeface="+mj-cs"/>
              </a:rPr>
              <a:t>консультирования</a:t>
            </a:r>
            <a:endParaRPr lang="ru-RU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71592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404664"/>
            <a:ext cx="7772400" cy="561513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5" name="Рисунок 4" descr="pa08_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09924" y="2636912"/>
            <a:ext cx="5212184" cy="3769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683568" y="476672"/>
            <a:ext cx="8064896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того, чтобы легко жить с каждым человеком, помни, что объединяет тебя с ним, а не разъединяет</a:t>
            </a:r>
            <a:r>
              <a:rPr lang="ru-RU" sz="3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5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Л.Н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Толстого</a:t>
            </a:r>
          </a:p>
          <a:p>
            <a:pPr algn="r"/>
            <a:endParaRPr lang="ru-RU" dirty="0"/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597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260648"/>
            <a:ext cx="7772400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за внимание!</a:t>
            </a:r>
            <a:endParaRPr lang="ru-RU" sz="9600" dirty="0"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42" name="Picture 2" descr="C:\Users\Психолог\Desktop\22579cb61b02bf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004928"/>
            <a:ext cx="6719788" cy="37320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24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922</TotalTime>
  <Words>215</Words>
  <Application>Microsoft Office PowerPoint</Application>
  <PresentationFormat>Экран (4:3)</PresentationFormat>
  <Paragraphs>49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Консультирование педагогом - психологом родителей по вопросам направления на ПМПК</vt:lpstr>
      <vt:lpstr>Стереотипы родителей</vt:lpstr>
      <vt:lpstr>Страхи родителей</vt:lpstr>
      <vt:lpstr>Презентация PowerPoint</vt:lpstr>
      <vt:lpstr>Процесс консультирования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Психолог</dc:creator>
  <cp:lastModifiedBy>Психолог</cp:lastModifiedBy>
  <cp:revision>26</cp:revision>
  <dcterms:created xsi:type="dcterms:W3CDTF">2019-10-10T11:12:02Z</dcterms:created>
  <dcterms:modified xsi:type="dcterms:W3CDTF">2019-10-23T04:27:19Z</dcterms:modified>
</cp:coreProperties>
</file>